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113" userDrawn="1">
          <p15:clr>
            <a:srgbClr val="A4A3A4"/>
          </p15:clr>
        </p15:guide>
        <p15:guide id="3" pos="2381" userDrawn="1">
          <p15:clr>
            <a:srgbClr val="A4A3A4"/>
          </p15:clr>
        </p15:guide>
        <p15:guide id="4" pos="4649" userDrawn="1">
          <p15:clr>
            <a:srgbClr val="A4A3A4"/>
          </p15:clr>
        </p15:guide>
        <p15:guide id="5" orient="horz" pos="33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BD6B4A-8F82-442F-858A-EA2F576B7B96}" v="23" dt="2021-08-31T07:07:14.168"/>
    <p1510:client id="{237128A1-E40B-4EE6-BA81-D0A350596C4D}" v="23" dt="2021-08-13T03:39:29.95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showGuides="1">
      <p:cViewPr varScale="1">
        <p:scale>
          <a:sx n="45" d="100"/>
          <a:sy n="45" d="100"/>
        </p:scale>
        <p:origin x="2076" y="96"/>
      </p:cViewPr>
      <p:guideLst>
        <p:guide orient="horz" pos="3368"/>
        <p:guide pos="113"/>
        <p:guide pos="2381"/>
        <p:guide pos="4649"/>
        <p:guide orient="horz"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内田 澪" userId="b5f88b00126b1aed" providerId="Windows Live" clId="Web-{237128A1-E40B-4EE6-BA81-D0A350596C4D}"/>
    <pc:docChg chg="modSld">
      <pc:chgData name="内田 澪" userId="b5f88b00126b1aed" providerId="Windows Live" clId="Web-{237128A1-E40B-4EE6-BA81-D0A350596C4D}" dt="2021-08-13T03:39:29.952" v="10" actId="20577"/>
      <pc:docMkLst>
        <pc:docMk/>
      </pc:docMkLst>
      <pc:sldChg chg="modSp">
        <pc:chgData name="内田 澪" userId="b5f88b00126b1aed" providerId="Windows Live" clId="Web-{237128A1-E40B-4EE6-BA81-D0A350596C4D}" dt="2021-08-13T03:39:29.952" v="10" actId="20577"/>
        <pc:sldMkLst>
          <pc:docMk/>
          <pc:sldMk cId="2034859438" sldId="261"/>
        </pc:sldMkLst>
        <pc:spChg chg="mod">
          <ac:chgData name="内田 澪" userId="b5f88b00126b1aed" providerId="Windows Live" clId="Web-{237128A1-E40B-4EE6-BA81-D0A350596C4D}" dt="2021-08-13T03:38:51.982" v="0" actId="20577"/>
          <ac:spMkLst>
            <pc:docMk/>
            <pc:sldMk cId="2034859438" sldId="261"/>
            <ac:spMk id="7" creationId="{00000000-0000-0000-0000-000000000000}"/>
          </ac:spMkLst>
        </pc:spChg>
        <pc:spChg chg="mod">
          <ac:chgData name="内田 澪" userId="b5f88b00126b1aed" providerId="Windows Live" clId="Web-{237128A1-E40B-4EE6-BA81-D0A350596C4D}" dt="2021-08-13T03:39:29.952" v="10" actId="20577"/>
          <ac:spMkLst>
            <pc:docMk/>
            <pc:sldMk cId="2034859438" sldId="261"/>
            <ac:spMk id="48" creationId="{ABDCD6B8-6181-4B07-9457-80DF085EFC04}"/>
          </ac:spMkLst>
        </pc:spChg>
      </pc:sldChg>
    </pc:docChg>
  </pc:docChgLst>
  <pc:docChgLst>
    <pc:chgData name="内田 澪" userId="b5f88b00126b1aed" providerId="Windows Live" clId="Web-{0CBD6B4A-8F82-442F-858A-EA2F576B7B96}"/>
    <pc:docChg chg="modSld">
      <pc:chgData name="内田 澪" userId="b5f88b00126b1aed" providerId="Windows Live" clId="Web-{0CBD6B4A-8F82-442F-858A-EA2F576B7B96}" dt="2021-08-31T07:07:12.074" v="9" actId="20577"/>
      <pc:docMkLst>
        <pc:docMk/>
      </pc:docMkLst>
      <pc:sldChg chg="modSp">
        <pc:chgData name="内田 澪" userId="b5f88b00126b1aed" providerId="Windows Live" clId="Web-{0CBD6B4A-8F82-442F-858A-EA2F576B7B96}" dt="2021-08-31T07:07:12.074" v="9" actId="20577"/>
        <pc:sldMkLst>
          <pc:docMk/>
          <pc:sldMk cId="2034859438" sldId="261"/>
        </pc:sldMkLst>
        <pc:spChg chg="mod">
          <ac:chgData name="内田 澪" userId="b5f88b00126b1aed" providerId="Windows Live" clId="Web-{0CBD6B4A-8F82-442F-858A-EA2F576B7B96}" dt="2021-08-31T07:06:46.261" v="1" actId="20577"/>
          <ac:spMkLst>
            <pc:docMk/>
            <pc:sldMk cId="2034859438" sldId="261"/>
            <ac:spMk id="7" creationId="{00000000-0000-0000-0000-000000000000}"/>
          </ac:spMkLst>
        </pc:spChg>
        <pc:spChg chg="mod">
          <ac:chgData name="内田 澪" userId="b5f88b00126b1aed" providerId="Windows Live" clId="Web-{0CBD6B4A-8F82-442F-858A-EA2F576B7B96}" dt="2021-08-31T07:07:12.074" v="9" actId="20577"/>
          <ac:spMkLst>
            <pc:docMk/>
            <pc:sldMk cId="2034859438" sldId="261"/>
            <ac:spMk id="48" creationId="{ABDCD6B8-6181-4B07-9457-80DF085EFC0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520191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426583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31096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405604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390145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167688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390238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56611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194759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1404929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E11505-A822-43DE-86F1-0495C808697D}" type="datetimeFigureOut">
              <a:rPr kumimoji="1" lang="ja-JP" altLang="en-US" smtClean="0"/>
              <a:t>2021/8/31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35322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BE11505-A822-43DE-86F1-0495C808697D}" type="datetimeFigureOut">
              <a:rPr kumimoji="1" lang="ja-JP" altLang="en-US" smtClean="0"/>
              <a:t>2021/8/31</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073704E-9B66-4852-B302-E793EDB56E98}" type="slidenum">
              <a:rPr kumimoji="1" lang="ja-JP" altLang="en-US" smtClean="0"/>
              <a:t>‹#›</a:t>
            </a:fld>
            <a:endParaRPr kumimoji="1" lang="ja-JP" altLang="en-US" dirty="0"/>
          </a:p>
        </p:txBody>
      </p:sp>
    </p:spTree>
    <p:extLst>
      <p:ext uri="{BB962C8B-B14F-4D97-AF65-F5344CB8AC3E}">
        <p14:creationId xmlns:p14="http://schemas.microsoft.com/office/powerpoint/2010/main" val="1243047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チームケアにおける介護職員としての心得｜NDソフトウェア(株)介護システムで業務効率化「ほのぼの」">
            <a:extLst>
              <a:ext uri="{FF2B5EF4-FFF2-40B4-BE49-F238E27FC236}">
                <a16:creationId xmlns:a16="http://schemas.microsoft.com/office/drawing/2014/main" id="{A4B29EC2-B2E5-4A05-A96B-CB7C6B1D03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42" b="16036"/>
          <a:stretch/>
        </p:blipFill>
        <p:spPr bwMode="auto">
          <a:xfrm>
            <a:off x="-29421" y="-566801"/>
            <a:ext cx="7552259" cy="4324880"/>
          </a:xfrm>
          <a:prstGeom prst="rect">
            <a:avLst/>
          </a:prstGeom>
          <a:noFill/>
          <a:extLst>
            <a:ext uri="{909E8E84-426E-40DD-AFC4-6F175D3DCCD1}">
              <a14:hiddenFill xmlns:a14="http://schemas.microsoft.com/office/drawing/2010/main">
                <a:solidFill>
                  <a:srgbClr val="FFFFFF"/>
                </a:solidFill>
              </a14:hiddenFill>
            </a:ext>
          </a:extLst>
        </p:spPr>
      </p:pic>
      <p:pic>
        <p:nvPicPr>
          <p:cNvPr id="25" name="図 24" descr="建物, スポーツゲーム, タワー が含まれている画像&#10;&#10;自動的に生成された説明">
            <a:extLst>
              <a:ext uri="{FF2B5EF4-FFF2-40B4-BE49-F238E27FC236}">
                <a16:creationId xmlns:a16="http://schemas.microsoft.com/office/drawing/2014/main" id="{B59DFC7C-775A-443F-A2D4-4F1D1F506FBE}"/>
              </a:ext>
            </a:extLst>
          </p:cNvPr>
          <p:cNvPicPr>
            <a:picLocks noChangeAspect="1"/>
          </p:cNvPicPr>
          <p:nvPr/>
        </p:nvPicPr>
        <p:blipFill>
          <a:blip r:embed="rId3" cstate="screen">
            <a:alphaModFix amt="70000"/>
            <a:extLst>
              <a:ext uri="{28A0092B-C50C-407E-A947-70E740481C1C}">
                <a14:useLocalDpi xmlns:a14="http://schemas.microsoft.com/office/drawing/2010/main"/>
              </a:ext>
            </a:extLst>
          </a:blip>
          <a:stretch>
            <a:fillRect/>
          </a:stretch>
        </p:blipFill>
        <p:spPr>
          <a:xfrm rot="16200000">
            <a:off x="1709808" y="-1988204"/>
            <a:ext cx="4055007" cy="7668587"/>
          </a:xfrm>
          <a:prstGeom prst="rect">
            <a:avLst/>
          </a:prstGeom>
        </p:spPr>
      </p:pic>
      <p:sp>
        <p:nvSpPr>
          <p:cNvPr id="2" name="正方形/長方形 1">
            <a:extLst>
              <a:ext uri="{FF2B5EF4-FFF2-40B4-BE49-F238E27FC236}">
                <a16:creationId xmlns:a16="http://schemas.microsoft.com/office/drawing/2014/main" id="{1372BD5B-481C-4CD6-8473-5C7F13C60BE5}"/>
              </a:ext>
            </a:extLst>
          </p:cNvPr>
          <p:cNvSpPr/>
          <p:nvPr/>
        </p:nvSpPr>
        <p:spPr>
          <a:xfrm>
            <a:off x="-29421" y="2397861"/>
            <a:ext cx="7589096" cy="80474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F9AC3C7B-94FF-4458-8A20-69087057B096}"/>
              </a:ext>
            </a:extLst>
          </p:cNvPr>
          <p:cNvSpPr/>
          <p:nvPr/>
        </p:nvSpPr>
        <p:spPr>
          <a:xfrm>
            <a:off x="169660" y="7616593"/>
            <a:ext cx="2696506" cy="981673"/>
          </a:xfrm>
          <a:prstGeom prst="roundRect">
            <a:avLst>
              <a:gd name="adj" fmla="val 9439"/>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星 32 78"/>
          <p:cNvSpPr/>
          <p:nvPr/>
        </p:nvSpPr>
        <p:spPr bwMode="gray">
          <a:xfrm>
            <a:off x="231462" y="-89070"/>
            <a:ext cx="1258329" cy="1183075"/>
          </a:xfrm>
          <a:prstGeom prst="star32">
            <a:avLst>
              <a:gd name="adj" fmla="val 45896"/>
            </a:avLst>
          </a:prstGeom>
          <a:solidFill>
            <a:schemeClr val="accent2"/>
          </a:solidFill>
          <a:ln w="9525" algn="ctr">
            <a:noFill/>
            <a:round/>
            <a:headEnd/>
            <a:tailEnd/>
          </a:ln>
        </p:spPr>
        <p:txBody>
          <a:bodyPr rtlCol="0" anchor="ctr"/>
          <a:lstStyle/>
          <a:p>
            <a:pPr algn="ctr"/>
            <a:endParaRPr kumimoji="1" lang="ja-JP" altLang="en-US" sz="840" dirty="0"/>
          </a:p>
        </p:txBody>
      </p:sp>
      <p:sp>
        <p:nvSpPr>
          <p:cNvPr id="10" name="正方形/長方形 9"/>
          <p:cNvSpPr/>
          <p:nvPr/>
        </p:nvSpPr>
        <p:spPr bwMode="gray">
          <a:xfrm>
            <a:off x="452771" y="3182142"/>
            <a:ext cx="6290505" cy="400110"/>
          </a:xfrm>
          <a:prstGeom prst="rect">
            <a:avLst/>
          </a:prstGeom>
        </p:spPr>
        <p:txBody>
          <a:bodyPr wrap="none">
            <a:spAutoFit/>
          </a:bodyPr>
          <a:lstStyle/>
          <a:p>
            <a:pPr>
              <a:spcAft>
                <a:spcPts val="0"/>
              </a:spcAft>
            </a:pPr>
            <a:r>
              <a:rPr lang="ja-JP" altLang="en-US" sz="2000" b="1" kern="100" dirty="0">
                <a:solidFill>
                  <a:srgbClr val="0070C0"/>
                </a:solidFill>
                <a:latin typeface="Meiryo UI" panose="020B0604030504040204" pitchFamily="50" charset="-128"/>
                <a:ea typeface="Meiryo UI" panose="020B0604030504040204" pitchFamily="50" charset="-128"/>
                <a:cs typeface="メイリオ" panose="020B0604030504040204" pitchFamily="50" charset="-128"/>
              </a:rPr>
              <a:t>つながる！学ぶ！あなたの実践知を根拠に基づく形式知へ</a:t>
            </a:r>
            <a:endParaRPr lang="en-GB" altLang="ja-JP" sz="2000" b="1" kern="100" dirty="0">
              <a:solidFill>
                <a:srgbClr val="0070C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8" name="四角形: 角を丸くする 67">
            <a:extLst>
              <a:ext uri="{FF2B5EF4-FFF2-40B4-BE49-F238E27FC236}">
                <a16:creationId xmlns:a16="http://schemas.microsoft.com/office/drawing/2014/main" id="{CF9CE320-7364-4CC3-89AB-8FE85D73EFAD}"/>
              </a:ext>
            </a:extLst>
          </p:cNvPr>
          <p:cNvSpPr/>
          <p:nvPr/>
        </p:nvSpPr>
        <p:spPr>
          <a:xfrm>
            <a:off x="1734206" y="101314"/>
            <a:ext cx="5360277" cy="450748"/>
          </a:xfrm>
          <a:prstGeom prst="roundRect">
            <a:avLst>
              <a:gd name="adj" fmla="val 50000"/>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8E202A3B-B457-4BEB-BBE3-8E6BBFE18BAA}"/>
              </a:ext>
            </a:extLst>
          </p:cNvPr>
          <p:cNvSpPr/>
          <p:nvPr/>
        </p:nvSpPr>
        <p:spPr bwMode="gray">
          <a:xfrm>
            <a:off x="2839024" y="97150"/>
            <a:ext cx="3895618" cy="461665"/>
          </a:xfrm>
          <a:prstGeom prst="rect">
            <a:avLst/>
          </a:prstGeom>
        </p:spPr>
        <p:txBody>
          <a:bodyPr wrap="none">
            <a:spAutoFit/>
          </a:bodyPr>
          <a:lstStyle/>
          <a:p>
            <a:pPr algn="ctr">
              <a:spcAft>
                <a:spcPts val="0"/>
              </a:spcAft>
            </a:pPr>
            <a:r>
              <a:rPr lang="ja-JP" altLang="en-US" sz="2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認知症ケア実践大辞典づくり</a:t>
            </a:r>
            <a:endParaRPr lang="en-US" altLang="ja-JP" sz="2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pic>
        <p:nvPicPr>
          <p:cNvPr id="70" name="図 69" descr="コンピュータ が含まれている画像&#10;&#10;自動的に生成された説明">
            <a:extLst>
              <a:ext uri="{FF2B5EF4-FFF2-40B4-BE49-F238E27FC236}">
                <a16:creationId xmlns:a16="http://schemas.microsoft.com/office/drawing/2014/main" id="{145DA940-114F-4C90-9D45-00CE3A225F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0638" y="-248192"/>
            <a:ext cx="1620169" cy="1215127"/>
          </a:xfrm>
          <a:prstGeom prst="rect">
            <a:avLst/>
          </a:prstGeom>
        </p:spPr>
      </p:pic>
      <p:sp>
        <p:nvSpPr>
          <p:cNvPr id="26" name="テキスト ボックス 25">
            <a:extLst>
              <a:ext uri="{FF2B5EF4-FFF2-40B4-BE49-F238E27FC236}">
                <a16:creationId xmlns:a16="http://schemas.microsoft.com/office/drawing/2014/main" id="{14480CE0-ABEB-4831-92C7-135DCF9E7905}"/>
              </a:ext>
            </a:extLst>
          </p:cNvPr>
          <p:cNvSpPr txBox="1"/>
          <p:nvPr/>
        </p:nvSpPr>
        <p:spPr>
          <a:xfrm>
            <a:off x="252757" y="3609116"/>
            <a:ext cx="3543646" cy="307777"/>
          </a:xfrm>
          <a:prstGeom prst="rect">
            <a:avLst/>
          </a:prstGeom>
          <a:solidFill>
            <a:schemeClr val="tx1"/>
          </a:solidFill>
        </p:spPr>
        <p:txBody>
          <a:bodyPr wrap="square" rtlCol="0">
            <a:spAutoFit/>
          </a:bodyPr>
          <a:lstStyle/>
          <a:p>
            <a:pPr algn="ctr"/>
            <a:r>
              <a:rPr kumimoji="1" lang="ja-JP" altLang="en-US" sz="1400" b="1" dirty="0">
                <a:solidFill>
                  <a:srgbClr val="FFFF00"/>
                </a:solidFill>
                <a:latin typeface="Meiryo UI" panose="020B0604030504040204" pitchFamily="50" charset="-128"/>
                <a:ea typeface="Meiryo UI" panose="020B0604030504040204" pitchFamily="50" charset="-128"/>
              </a:rPr>
              <a:t>全国の介護実践者・リーダー・経営者と出逢う</a:t>
            </a:r>
          </a:p>
        </p:txBody>
      </p:sp>
      <p:sp>
        <p:nvSpPr>
          <p:cNvPr id="89" name="テキスト ボックス 88">
            <a:extLst>
              <a:ext uri="{FF2B5EF4-FFF2-40B4-BE49-F238E27FC236}">
                <a16:creationId xmlns:a16="http://schemas.microsoft.com/office/drawing/2014/main" id="{4B819FB7-2ACD-4C67-904C-0171597FDD92}"/>
              </a:ext>
            </a:extLst>
          </p:cNvPr>
          <p:cNvSpPr txBox="1"/>
          <p:nvPr/>
        </p:nvSpPr>
        <p:spPr>
          <a:xfrm>
            <a:off x="3845171" y="3606952"/>
            <a:ext cx="3600450" cy="307777"/>
          </a:xfrm>
          <a:prstGeom prst="rect">
            <a:avLst/>
          </a:prstGeom>
          <a:solidFill>
            <a:schemeClr val="tx1"/>
          </a:solidFill>
        </p:spPr>
        <p:txBody>
          <a:bodyPr wrap="square" rtlCol="0">
            <a:spAutoFit/>
          </a:bodyPr>
          <a:lstStyle/>
          <a:p>
            <a:pPr algn="ctr"/>
            <a:r>
              <a:rPr kumimoji="1" lang="ja-JP" altLang="en-US" sz="1400" b="1" dirty="0">
                <a:solidFill>
                  <a:srgbClr val="FFFF00"/>
                </a:solidFill>
                <a:latin typeface="Meiryo UI" panose="020B0604030504040204" pitchFamily="50" charset="-128"/>
                <a:ea typeface="Meiryo UI" panose="020B0604030504040204" pitchFamily="50" charset="-128"/>
              </a:rPr>
              <a:t>資料・動画をプレゼント！振り返り学習に！</a:t>
            </a:r>
          </a:p>
        </p:txBody>
      </p:sp>
      <p:grpSp>
        <p:nvGrpSpPr>
          <p:cNvPr id="4" name="グループ化 3"/>
          <p:cNvGrpSpPr/>
          <p:nvPr/>
        </p:nvGrpSpPr>
        <p:grpSpPr>
          <a:xfrm>
            <a:off x="311219" y="6118818"/>
            <a:ext cx="1904705" cy="1382842"/>
            <a:chOff x="311219" y="6477257"/>
            <a:chExt cx="1904705" cy="1382842"/>
          </a:xfrm>
        </p:grpSpPr>
        <p:sp>
          <p:nvSpPr>
            <p:cNvPr id="3" name="正方形/長方形 2">
              <a:extLst>
                <a:ext uri="{FF2B5EF4-FFF2-40B4-BE49-F238E27FC236}">
                  <a16:creationId xmlns:a16="http://schemas.microsoft.com/office/drawing/2014/main" id="{094B063A-359B-4595-9924-3F8AA8F3D552}"/>
                </a:ext>
              </a:extLst>
            </p:cNvPr>
            <p:cNvSpPr/>
            <p:nvPr/>
          </p:nvSpPr>
          <p:spPr bwMode="gray">
            <a:xfrm>
              <a:off x="478084" y="7213768"/>
              <a:ext cx="1737840" cy="646331"/>
            </a:xfrm>
            <a:prstGeom prst="rect">
              <a:avLst/>
            </a:prstGeom>
          </p:spPr>
          <p:txBody>
            <a:bodyPr wrap="square">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認知症介護研究・研修</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東京センター</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研修企画主幹</a:t>
              </a:r>
              <a:endParaRPr lang="zh-TW"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a:extLst>
                <a:ext uri="{FF2B5EF4-FFF2-40B4-BE49-F238E27FC236}">
                  <a16:creationId xmlns:a16="http://schemas.microsoft.com/office/drawing/2014/main" id="{66B54B75-3829-4830-AADF-D493C1AAAE3A}"/>
                </a:ext>
              </a:extLst>
            </p:cNvPr>
            <p:cNvSpPr txBox="1"/>
            <p:nvPr/>
          </p:nvSpPr>
          <p:spPr>
            <a:xfrm>
              <a:off x="382947" y="6477257"/>
              <a:ext cx="1483761" cy="307777"/>
            </a:xfrm>
            <a:prstGeom prst="rect">
              <a:avLst/>
            </a:prstGeom>
            <a:solidFill>
              <a:schemeClr val="bg1"/>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ファシリテーター</a:t>
              </a:r>
            </a:p>
          </p:txBody>
        </p:sp>
        <p:sp>
          <p:nvSpPr>
            <p:cNvPr id="86" name="正方形/長方形 85">
              <a:extLst>
                <a:ext uri="{FF2B5EF4-FFF2-40B4-BE49-F238E27FC236}">
                  <a16:creationId xmlns:a16="http://schemas.microsoft.com/office/drawing/2014/main" id="{71F9BA7C-0115-4CE6-A446-FF24B7A63837}"/>
                </a:ext>
              </a:extLst>
            </p:cNvPr>
            <p:cNvSpPr/>
            <p:nvPr/>
          </p:nvSpPr>
          <p:spPr bwMode="gray">
            <a:xfrm>
              <a:off x="311219" y="6734324"/>
              <a:ext cx="1831023" cy="523220"/>
            </a:xfrm>
            <a:prstGeom prst="rect">
              <a:avLst/>
            </a:prstGeom>
          </p:spPr>
          <p:txBody>
            <a:bodyPr vert="horz" wrap="square">
              <a:spAutoFit/>
            </a:bodyPr>
            <a:lstStyle/>
            <a:p>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中村考一</a:t>
              </a:r>
            </a:p>
          </p:txBody>
        </p:sp>
      </p:grpSp>
      <p:sp>
        <p:nvSpPr>
          <p:cNvPr id="94" name="テキスト ボックス 93">
            <a:extLst>
              <a:ext uri="{FF2B5EF4-FFF2-40B4-BE49-F238E27FC236}">
                <a16:creationId xmlns:a16="http://schemas.microsoft.com/office/drawing/2014/main" id="{951B8E35-B170-4A22-97B9-0394F15C2897}"/>
              </a:ext>
            </a:extLst>
          </p:cNvPr>
          <p:cNvSpPr txBox="1"/>
          <p:nvPr/>
        </p:nvSpPr>
        <p:spPr>
          <a:xfrm>
            <a:off x="2830226" y="7140227"/>
            <a:ext cx="812194" cy="369332"/>
          </a:xfrm>
          <a:prstGeom prst="rect">
            <a:avLst/>
          </a:prstGeom>
          <a:solidFill>
            <a:schemeClr val="bg1"/>
          </a:solidFill>
        </p:spPr>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日時</a:t>
            </a:r>
          </a:p>
        </p:txBody>
      </p:sp>
      <p:sp>
        <p:nvSpPr>
          <p:cNvPr id="96" name="テキスト ボックス 95">
            <a:extLst>
              <a:ext uri="{FF2B5EF4-FFF2-40B4-BE49-F238E27FC236}">
                <a16:creationId xmlns:a16="http://schemas.microsoft.com/office/drawing/2014/main" id="{834B9BF7-E1ED-4070-8979-C43ED39310AD}"/>
              </a:ext>
            </a:extLst>
          </p:cNvPr>
          <p:cNvSpPr txBox="1"/>
          <p:nvPr/>
        </p:nvSpPr>
        <p:spPr>
          <a:xfrm>
            <a:off x="2943229" y="7817919"/>
            <a:ext cx="4591447" cy="307777"/>
          </a:xfrm>
          <a:prstGeom prst="rect">
            <a:avLst/>
          </a:prstGeom>
          <a:solidFill>
            <a:schemeClr val="bg1"/>
          </a:solid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参加費　無料（年会費</a:t>
            </a:r>
            <a:r>
              <a:rPr kumimoji="1" lang="en-US" altLang="ja-JP" sz="1400" b="1" dirty="0">
                <a:latin typeface="Meiryo UI" panose="020B0604030504040204" pitchFamily="50" charset="-128"/>
                <a:ea typeface="Meiryo UI" panose="020B0604030504040204" pitchFamily="50" charset="-128"/>
              </a:rPr>
              <a:t>3,000</a:t>
            </a:r>
            <a:r>
              <a:rPr kumimoji="1" lang="ja-JP" altLang="en-US" sz="1400" b="1" dirty="0">
                <a:latin typeface="Meiryo UI" panose="020B0604030504040204" pitchFamily="50" charset="-128"/>
                <a:ea typeface="Meiryo UI" panose="020B0604030504040204" pitchFamily="50" charset="-128"/>
              </a:rPr>
              <a:t>円だけ！）</a:t>
            </a:r>
          </a:p>
        </p:txBody>
      </p:sp>
      <p:sp>
        <p:nvSpPr>
          <p:cNvPr id="101" name="正方形/長方形 100">
            <a:extLst>
              <a:ext uri="{FF2B5EF4-FFF2-40B4-BE49-F238E27FC236}">
                <a16:creationId xmlns:a16="http://schemas.microsoft.com/office/drawing/2014/main" id="{CED371AC-EBE4-449C-8923-BB89E8E8C38F}"/>
              </a:ext>
            </a:extLst>
          </p:cNvPr>
          <p:cNvSpPr/>
          <p:nvPr/>
        </p:nvSpPr>
        <p:spPr bwMode="gray">
          <a:xfrm>
            <a:off x="260963" y="7743342"/>
            <a:ext cx="2605203" cy="830997"/>
          </a:xfrm>
          <a:prstGeom prst="rect">
            <a:avLst/>
          </a:prstGeom>
        </p:spPr>
        <p:txBody>
          <a:bodyPr wrap="square">
            <a:spAutoFit/>
          </a:bodyPr>
          <a:lstStyle/>
          <a:p>
            <a:r>
              <a:rPr lang="ja-JP" altLang="en-US" sz="1200" b="1" dirty="0">
                <a:latin typeface="メイリオ" panose="020B0604030504040204" pitchFamily="50" charset="-128"/>
                <a:ea typeface="メイリオ" panose="020B0604030504040204" pitchFamily="50" charset="-128"/>
              </a:rPr>
              <a:t>記憶・認知機能の障がいにより、精神機能が低下することで生じる日常生活へのケアを一緒に考えていきます</a:t>
            </a:r>
            <a:endParaRPr lang="en-US" altLang="ja-JP" sz="1200" b="1" dirty="0">
              <a:latin typeface="メイリオ" panose="020B0604030504040204" pitchFamily="50" charset="-128"/>
              <a:ea typeface="メイリオ" panose="020B0604030504040204" pitchFamily="50" charset="-128"/>
            </a:endParaRPr>
          </a:p>
        </p:txBody>
      </p:sp>
      <p:sp>
        <p:nvSpPr>
          <p:cNvPr id="52" name="正方形/長方形 51">
            <a:extLst>
              <a:ext uri="{FF2B5EF4-FFF2-40B4-BE49-F238E27FC236}">
                <a16:creationId xmlns:a16="http://schemas.microsoft.com/office/drawing/2014/main" id="{BC09FCBF-D269-48EB-B96B-C430B1EC106A}"/>
              </a:ext>
            </a:extLst>
          </p:cNvPr>
          <p:cNvSpPr/>
          <p:nvPr/>
        </p:nvSpPr>
        <p:spPr bwMode="gray">
          <a:xfrm rot="20635080">
            <a:off x="261745" y="168594"/>
            <a:ext cx="1210588" cy="707886"/>
          </a:xfrm>
          <a:prstGeom prst="rect">
            <a:avLst/>
          </a:prstGeom>
        </p:spPr>
        <p:txBody>
          <a:bodyPr wrap="none">
            <a:spAutoFit/>
          </a:bodyPr>
          <a:lstStyle/>
          <a:p>
            <a:pPr algn="ctr"/>
            <a:r>
              <a:rPr lang="ja-JP" altLang="en-US" sz="2000" b="1" dirty="0">
                <a:solidFill>
                  <a:srgbClr val="FFFF00"/>
                </a:solidFill>
                <a:latin typeface="Meiryo UI" panose="020B0604030504040204" pitchFamily="50" charset="-128"/>
                <a:ea typeface="Meiryo UI" panose="020B0604030504040204" pitchFamily="50" charset="-128"/>
              </a:rPr>
              <a:t>会員同士</a:t>
            </a:r>
            <a:endParaRPr lang="en-US" altLang="ja-JP" sz="2000" b="1" dirty="0">
              <a:solidFill>
                <a:srgbClr val="FFFF00"/>
              </a:solidFill>
              <a:latin typeface="Meiryo UI" panose="020B0604030504040204" pitchFamily="50" charset="-128"/>
              <a:ea typeface="Meiryo UI" panose="020B0604030504040204" pitchFamily="50" charset="-128"/>
            </a:endParaRPr>
          </a:p>
          <a:p>
            <a:pPr algn="ctr"/>
            <a:r>
              <a:rPr lang="ja-JP" altLang="en-US" sz="2000" b="1" dirty="0">
                <a:solidFill>
                  <a:srgbClr val="FFFF00"/>
                </a:solidFill>
                <a:latin typeface="Meiryo UI" panose="020B0604030504040204" pitchFamily="50" charset="-128"/>
                <a:ea typeface="Meiryo UI" panose="020B0604030504040204" pitchFamily="50" charset="-128"/>
              </a:rPr>
              <a:t>学び合う</a:t>
            </a:r>
            <a:endParaRPr lang="en-US" altLang="ja-JP" sz="2000" b="1" dirty="0">
              <a:solidFill>
                <a:srgbClr val="FFFF00"/>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ABDCD6B8-6181-4B07-9457-80DF085EFC04}"/>
              </a:ext>
            </a:extLst>
          </p:cNvPr>
          <p:cNvSpPr/>
          <p:nvPr/>
        </p:nvSpPr>
        <p:spPr bwMode="gray">
          <a:xfrm>
            <a:off x="3660045" y="7109941"/>
            <a:ext cx="3724049" cy="707886"/>
          </a:xfrm>
          <a:prstGeom prst="rect">
            <a:avLst/>
          </a:prstGeom>
          <a:solidFill>
            <a:schemeClr val="bg1"/>
          </a:solidFill>
        </p:spPr>
        <p:txBody>
          <a:bodyPr wrap="square" lIns="91440" tIns="45720" rIns="91440" bIns="45720" anchor="t">
            <a:spAutoFit/>
          </a:bodyPr>
          <a:lstStyle/>
          <a:p>
            <a:pPr lvl="0" algn="ctr"/>
            <a:r>
              <a:rPr lang="ja-JP" altLang="en-US" sz="2400" b="1">
                <a:solidFill>
                  <a:schemeClr val="accent1"/>
                </a:solidFill>
                <a:latin typeface="Meiryo UI"/>
                <a:ea typeface="Meiryo UI"/>
              </a:rPr>
              <a:t>令和</a:t>
            </a:r>
            <a:r>
              <a:rPr lang="en-US" altLang="ja-JP" sz="2400" b="1" dirty="0">
                <a:solidFill>
                  <a:schemeClr val="accent1"/>
                </a:solidFill>
                <a:latin typeface="Meiryo UI"/>
                <a:ea typeface="Meiryo UI"/>
              </a:rPr>
              <a:t>3</a:t>
            </a:r>
            <a:r>
              <a:rPr lang="ja-JP" altLang="en-US" sz="2400" b="1">
                <a:solidFill>
                  <a:schemeClr val="accent1"/>
                </a:solidFill>
                <a:latin typeface="Meiryo UI"/>
                <a:ea typeface="Meiryo UI"/>
              </a:rPr>
              <a:t>年9月29日（水）</a:t>
            </a:r>
            <a:endParaRPr lang="en-US" altLang="ja-JP" sz="2400" b="1">
              <a:solidFill>
                <a:schemeClr val="accent1"/>
              </a:solidFill>
              <a:latin typeface="Meiryo UI"/>
              <a:ea typeface="Meiryo UI"/>
            </a:endParaRPr>
          </a:p>
          <a:p>
            <a:pPr lvl="0" algn="ctr"/>
            <a:r>
              <a:rPr lang="en-US" altLang="ja-JP" sz="1600" b="1" dirty="0">
                <a:latin typeface="Meiryo UI" panose="020B0604030504040204" pitchFamily="50" charset="-128"/>
                <a:ea typeface="Meiryo UI" panose="020B0604030504040204" pitchFamily="50" charset="-128"/>
              </a:rPr>
              <a:t>(19:00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21:00)</a:t>
            </a:r>
          </a:p>
        </p:txBody>
      </p:sp>
      <p:sp>
        <p:nvSpPr>
          <p:cNvPr id="57" name="テキスト ボックス 56">
            <a:extLst>
              <a:ext uri="{FF2B5EF4-FFF2-40B4-BE49-F238E27FC236}">
                <a16:creationId xmlns:a16="http://schemas.microsoft.com/office/drawing/2014/main" id="{8E5261CE-F289-4C16-B744-67C79C415BDD}"/>
              </a:ext>
            </a:extLst>
          </p:cNvPr>
          <p:cNvSpPr txBox="1"/>
          <p:nvPr/>
        </p:nvSpPr>
        <p:spPr bwMode="gray">
          <a:xfrm>
            <a:off x="3819882" y="6094188"/>
            <a:ext cx="449162" cy="253916"/>
          </a:xfrm>
          <a:prstGeom prst="rect">
            <a:avLst/>
          </a:prstGeom>
          <a:noFill/>
        </p:spPr>
        <p:txBody>
          <a:bodyPr wrap="square" rtlCol="0">
            <a:spAutoFit/>
          </a:bodyPr>
          <a:lstStyle/>
          <a:p>
            <a:pPr algn="ctr"/>
            <a:r>
              <a:rPr kumimoji="1" lang="en-GB" altLang="ja-JP" sz="1050" b="1" dirty="0">
                <a:solidFill>
                  <a:schemeClr val="bg1"/>
                </a:solidFill>
              </a:rPr>
              <a:t>6/10</a:t>
            </a:r>
            <a:endParaRPr kumimoji="1" lang="ja-JP" altLang="en-US" sz="1050" b="1" dirty="0">
              <a:solidFill>
                <a:schemeClr val="bg1"/>
              </a:solidFill>
            </a:endParaRPr>
          </a:p>
        </p:txBody>
      </p:sp>
      <p:sp>
        <p:nvSpPr>
          <p:cNvPr id="75" name="正方形/長方形 74">
            <a:extLst>
              <a:ext uri="{FF2B5EF4-FFF2-40B4-BE49-F238E27FC236}">
                <a16:creationId xmlns:a16="http://schemas.microsoft.com/office/drawing/2014/main" id="{2CA7F284-7133-4E9B-8D99-0B125E0C9312}"/>
              </a:ext>
            </a:extLst>
          </p:cNvPr>
          <p:cNvSpPr/>
          <p:nvPr/>
        </p:nvSpPr>
        <p:spPr bwMode="gray">
          <a:xfrm>
            <a:off x="1639183" y="813148"/>
            <a:ext cx="5311069" cy="830997"/>
          </a:xfrm>
          <a:prstGeom prst="rect">
            <a:avLst/>
          </a:prstGeom>
          <a:ln>
            <a:solidFill>
              <a:schemeClr val="bg1"/>
            </a:solidFill>
          </a:ln>
        </p:spPr>
        <p:txBody>
          <a:bodyPr wrap="none">
            <a:spAutoFit/>
          </a:bodyPr>
          <a:lstStyle/>
          <a:p>
            <a:pPr>
              <a:spcAft>
                <a:spcPts val="0"/>
              </a:spcAft>
            </a:pPr>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全国の仲間とともに</a:t>
            </a:r>
            <a:r>
              <a:rPr lang="en-US" altLang="ja-JP" sz="2400" b="1" kern="100" dirty="0">
                <a:latin typeface="Meiryo UI" panose="020B0604030504040204" pitchFamily="50" charset="-128"/>
                <a:ea typeface="Meiryo UI" panose="020B0604030504040204" pitchFamily="50" charset="-128"/>
                <a:cs typeface="メイリオ" panose="020B0604030504040204" pitchFamily="50" charset="-128"/>
              </a:rPr>
              <a:t>21</a:t>
            </a:r>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年度は</a:t>
            </a:r>
            <a:endParaRPr lang="en-US" altLang="ja-JP" sz="2400" b="1" kern="100" dirty="0">
              <a:latin typeface="Meiryo UI" panose="020B0604030504040204" pitchFamily="50" charset="-128"/>
              <a:ea typeface="Meiryo UI" panose="020B0604030504040204" pitchFamily="50" charset="-128"/>
              <a:cs typeface="メイリオ" panose="020B0604030504040204" pitchFamily="50" charset="-128"/>
            </a:endParaRPr>
          </a:p>
          <a:p>
            <a:pPr>
              <a:spcAft>
                <a:spcPts val="0"/>
              </a:spcAft>
            </a:pPr>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認知症ケア実践を徹底的に追求します！</a:t>
            </a:r>
            <a:endParaRPr lang="en-US" altLang="ja-JP" sz="24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56" name="テキスト ボックス 55">
            <a:extLst>
              <a:ext uri="{FF2B5EF4-FFF2-40B4-BE49-F238E27FC236}">
                <a16:creationId xmlns:a16="http://schemas.microsoft.com/office/drawing/2014/main" id="{3D4FCEB3-6840-4A55-B987-237FF4CD4178}"/>
              </a:ext>
            </a:extLst>
          </p:cNvPr>
          <p:cNvSpPr txBox="1"/>
          <p:nvPr/>
        </p:nvSpPr>
        <p:spPr>
          <a:xfrm>
            <a:off x="36837" y="2397861"/>
            <a:ext cx="7332243" cy="732445"/>
          </a:xfrm>
          <a:prstGeom prst="rect">
            <a:avLst/>
          </a:prstGeom>
          <a:noFill/>
        </p:spPr>
        <p:txBody>
          <a:bodyPr wrap="square">
            <a:spAutoFit/>
          </a:bodyPr>
          <a:lstStyle/>
          <a:p>
            <a:pPr algn="ctr">
              <a:lnSpc>
                <a:spcPct val="110000"/>
              </a:lnSpc>
              <a:defRPr/>
            </a:pPr>
            <a:r>
              <a:rPr lang="ja-JP" altLang="en-US" sz="42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rPr>
              <a:t>「認知症ケア実践スキル研究会」</a:t>
            </a:r>
            <a:endParaRPr lang="en-US" altLang="ja-JP" sz="42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a:extLst>
              <a:ext uri="{FF2B5EF4-FFF2-40B4-BE49-F238E27FC236}">
                <a16:creationId xmlns:a16="http://schemas.microsoft.com/office/drawing/2014/main" id="{DE49702C-C075-4BE6-BE64-7875EC04C541}"/>
              </a:ext>
            </a:extLst>
          </p:cNvPr>
          <p:cNvSpPr/>
          <p:nvPr/>
        </p:nvSpPr>
        <p:spPr>
          <a:xfrm>
            <a:off x="-1" y="8728811"/>
            <a:ext cx="7559675" cy="1954698"/>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6">
            <a:extLst>
              <a:ext uri="{FF2B5EF4-FFF2-40B4-BE49-F238E27FC236}">
                <a16:creationId xmlns:a16="http://schemas.microsoft.com/office/drawing/2014/main" id="{70654399-C878-4E38-8F38-8E94732F148C}"/>
              </a:ext>
            </a:extLst>
          </p:cNvPr>
          <p:cNvSpPr txBox="1">
            <a:spLocks noChangeArrowheads="1"/>
          </p:cNvSpPr>
          <p:nvPr/>
        </p:nvSpPr>
        <p:spPr bwMode="gray">
          <a:xfrm>
            <a:off x="475171" y="9158233"/>
            <a:ext cx="636870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400" dirty="0" err="1">
                <a:solidFill>
                  <a:schemeClr val="bg1"/>
                </a:solidFill>
                <a:latin typeface="Meiryo UI" panose="020B0604030504040204" pitchFamily="50" charset="-128"/>
                <a:ea typeface="Meiryo UI" panose="020B0604030504040204" pitchFamily="50" charset="-128"/>
              </a:rPr>
              <a:t>つながりんく</a:t>
            </a:r>
            <a:r>
              <a:rPr lang="ja-JP" altLang="en-US" sz="1400" dirty="0">
                <a:solidFill>
                  <a:schemeClr val="bg1"/>
                </a:solidFill>
                <a:latin typeface="Meiryo UI" panose="020B0604030504040204" pitchFamily="50" charset="-128"/>
                <a:ea typeface="Meiryo UI" panose="020B0604030504040204" pitchFamily="50" charset="-128"/>
              </a:rPr>
              <a:t>ホームページからお申込みください。ログイン</a:t>
            </a:r>
            <a:r>
              <a:rPr lang="en-US" altLang="ja-JP" sz="1400" dirty="0">
                <a:solidFill>
                  <a:schemeClr val="bg1"/>
                </a:solidFill>
                <a:latin typeface="Meiryo UI" panose="020B0604030504040204" pitchFamily="50" charset="-128"/>
                <a:ea typeface="Meiryo UI" panose="020B0604030504040204" pitchFamily="50" charset="-128"/>
              </a:rPr>
              <a:t>URL</a:t>
            </a:r>
            <a:r>
              <a:rPr lang="ja-JP" altLang="en-US" sz="1400" dirty="0">
                <a:solidFill>
                  <a:schemeClr val="bg1"/>
                </a:solidFill>
                <a:latin typeface="Meiryo UI" panose="020B0604030504040204" pitchFamily="50" charset="-128"/>
                <a:ea typeface="Meiryo UI" panose="020B0604030504040204" pitchFamily="50" charset="-128"/>
              </a:rPr>
              <a:t>はメールでお送りいたします。</a:t>
            </a:r>
            <a:endParaRPr lang="en-GB" altLang="ja-JP" sz="1400" dirty="0">
              <a:solidFill>
                <a:schemeClr val="bg1"/>
              </a:solidFill>
              <a:latin typeface="Meiryo UI" panose="020B0604030504040204" pitchFamily="50" charset="-128"/>
              <a:ea typeface="Meiryo UI" panose="020B0604030504040204" pitchFamily="50" charset="-128"/>
            </a:endParaRPr>
          </a:p>
          <a:p>
            <a:pPr eaLnBrk="1" hangingPunct="1"/>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本セミナーは</a:t>
            </a:r>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ZOOM</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（オンライン）で実施致します</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Rectangle 23">
            <a:extLst>
              <a:ext uri="{FF2B5EF4-FFF2-40B4-BE49-F238E27FC236}">
                <a16:creationId xmlns:a16="http://schemas.microsoft.com/office/drawing/2014/main" id="{07B01BF1-5343-4981-8833-AF4F0188B51B}"/>
              </a:ext>
            </a:extLst>
          </p:cNvPr>
          <p:cNvSpPr>
            <a:spLocks noChangeArrowheads="1"/>
          </p:cNvSpPr>
          <p:nvPr/>
        </p:nvSpPr>
        <p:spPr bwMode="gray">
          <a:xfrm>
            <a:off x="2836665" y="9634398"/>
            <a:ext cx="3758109" cy="3077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28" tIns="45714" rIns="91428" bIns="45714">
            <a:spAutoFit/>
          </a:bodyPr>
          <a:lstStyle/>
          <a:p>
            <a:pPr eaLnBrk="1" hangingPunct="1">
              <a:buClr>
                <a:srgbClr val="000000"/>
              </a:buClr>
              <a:buSzPct val="100000"/>
              <a:buFont typeface="Times New Roman" panose="02020603050405020304" pitchFamily="18" charset="0"/>
              <a:buNone/>
            </a:pPr>
            <a:r>
              <a:rPr lang="ja-JP" altLang="en-US" sz="1400" dirty="0">
                <a:solidFill>
                  <a:schemeClr val="bg1"/>
                </a:solidFill>
                <a:latin typeface="Meiryo UI" panose="020B0604030504040204" pitchFamily="50" charset="-128"/>
                <a:ea typeface="Meiryo UI" panose="020B0604030504040204" pitchFamily="50" charset="-128"/>
              </a:rPr>
              <a:t>☎</a:t>
            </a:r>
            <a:r>
              <a:rPr kumimoji="1" lang="en-US" altLang="ja-JP" sz="1400" dirty="0">
                <a:solidFill>
                  <a:schemeClr val="bg1"/>
                </a:solidFill>
                <a:latin typeface="Meiryo UI" panose="020B0604030504040204" pitchFamily="50" charset="-128"/>
                <a:ea typeface="Meiryo UI" panose="020B0604030504040204" pitchFamily="50" charset="-128"/>
              </a:rPr>
              <a:t> 042-707-1603</a:t>
            </a:r>
            <a:r>
              <a:rPr kumimoji="1" lang="ja-JP" altLang="en-US" sz="1400" dirty="0">
                <a:solidFill>
                  <a:schemeClr val="bg1"/>
                </a:solidFill>
                <a:latin typeface="Meiryo UI" panose="020B0604030504040204" pitchFamily="50" charset="-128"/>
                <a:ea typeface="Meiryo UI" panose="020B0604030504040204" pitchFamily="50" charset="-128"/>
              </a:rPr>
              <a:t>　</a:t>
            </a:r>
            <a:r>
              <a:rPr lang="ja-JP" altLang="en-US" sz="1200" dirty="0">
                <a:solidFill>
                  <a:schemeClr val="bg1"/>
                </a:solidFill>
                <a:latin typeface="Meiryo UI" panose="020B0604030504040204" pitchFamily="50" charset="-128"/>
                <a:ea typeface="Meiryo UI" panose="020B0604030504040204" pitchFamily="50" charset="-128"/>
              </a:rPr>
              <a:t>✉ </a:t>
            </a:r>
            <a:r>
              <a:rPr lang="en-US" altLang="ja-JP" sz="1200" dirty="0">
                <a:solidFill>
                  <a:schemeClr val="bg1"/>
                </a:solidFill>
                <a:latin typeface="Meiryo UI" panose="020B0604030504040204" pitchFamily="50" charset="-128"/>
                <a:ea typeface="Meiryo UI" panose="020B0604030504040204" pitchFamily="50" charset="-128"/>
              </a:rPr>
              <a:t>info@link-npo.com</a:t>
            </a:r>
          </a:p>
        </p:txBody>
      </p:sp>
      <p:sp>
        <p:nvSpPr>
          <p:cNvPr id="53" name="正方形/長方形 52">
            <a:extLst>
              <a:ext uri="{FF2B5EF4-FFF2-40B4-BE49-F238E27FC236}">
                <a16:creationId xmlns:a16="http://schemas.microsoft.com/office/drawing/2014/main" id="{C3330E3B-DDF1-43D7-8890-AE554714BD33}"/>
              </a:ext>
            </a:extLst>
          </p:cNvPr>
          <p:cNvSpPr/>
          <p:nvPr/>
        </p:nvSpPr>
        <p:spPr bwMode="gray">
          <a:xfrm>
            <a:off x="2836665" y="9887590"/>
            <a:ext cx="3123514" cy="276999"/>
          </a:xfrm>
          <a:prstGeom prst="rect">
            <a:avLst/>
          </a:prstGeom>
        </p:spPr>
        <p:txBody>
          <a:bodyPr wrap="square">
            <a:spAutoFit/>
          </a:bodyPr>
          <a:lstStyle/>
          <a:p>
            <a:pPr>
              <a:buClr>
                <a:srgbClr val="000000"/>
              </a:buClr>
              <a:buSzPct val="100000"/>
            </a:pPr>
            <a:r>
              <a:rPr lang="ja-JP" altLang="en-US" sz="1200" dirty="0">
                <a:solidFill>
                  <a:schemeClr val="bg1"/>
                </a:solidFill>
                <a:latin typeface="Meiryo UI" panose="020B0604030504040204" pitchFamily="50" charset="-128"/>
                <a:ea typeface="Meiryo UI" panose="020B0604030504040204" pitchFamily="50" charset="-128"/>
              </a:rPr>
              <a:t>神奈川県相模原市中央区淵野辺</a:t>
            </a:r>
            <a:r>
              <a:rPr lang="en-US" altLang="ja-JP" sz="1200" dirty="0">
                <a:solidFill>
                  <a:schemeClr val="bg1"/>
                </a:solidFill>
                <a:latin typeface="Meiryo UI" panose="020B0604030504040204" pitchFamily="50" charset="-128"/>
                <a:ea typeface="Meiryo UI" panose="020B0604030504040204" pitchFamily="50" charset="-128"/>
              </a:rPr>
              <a:t>4-4-2</a:t>
            </a:r>
            <a:endParaRPr lang="ja-JP" altLang="en-US" sz="1200" dirty="0">
              <a:solidFill>
                <a:schemeClr val="bg1"/>
              </a:solidFill>
            </a:endParaRPr>
          </a:p>
        </p:txBody>
      </p:sp>
      <p:sp>
        <p:nvSpPr>
          <p:cNvPr id="54" name="角丸四角形 63">
            <a:extLst>
              <a:ext uri="{FF2B5EF4-FFF2-40B4-BE49-F238E27FC236}">
                <a16:creationId xmlns:a16="http://schemas.microsoft.com/office/drawing/2014/main" id="{92041281-DA08-4CB9-A34A-FF5A65CF789A}"/>
              </a:ext>
            </a:extLst>
          </p:cNvPr>
          <p:cNvSpPr/>
          <p:nvPr/>
        </p:nvSpPr>
        <p:spPr bwMode="gray">
          <a:xfrm>
            <a:off x="472650" y="9700361"/>
            <a:ext cx="1407647" cy="777503"/>
          </a:xfrm>
          <a:prstGeom prst="roundRect">
            <a:avLst>
              <a:gd name="adj" fmla="val 5905"/>
            </a:avLst>
          </a:prstGeom>
          <a:solidFill>
            <a:schemeClr val="bg1">
              <a:lumMod val="85000"/>
            </a:schemeClr>
          </a:solidFill>
          <a:ln w="9525" algn="ctr">
            <a:noFill/>
            <a:round/>
            <a:headEnd/>
            <a:tailEnd/>
          </a:ln>
        </p:spPr>
        <p:txBody>
          <a:bodyPr rtlCol="0" anchor="ctr"/>
          <a:lstStyle/>
          <a:p>
            <a:pPr algn="ctr"/>
            <a:r>
              <a:rPr lang="ja-JP" altLang="en-US" sz="1400" b="1" dirty="0">
                <a:latin typeface="Meiryo UI" panose="020B0604030504040204" pitchFamily="50" charset="-128"/>
                <a:ea typeface="Meiryo UI" panose="020B0604030504040204" pitchFamily="50" charset="-128"/>
              </a:rPr>
              <a:t>お問い合わせ</a:t>
            </a:r>
            <a:endParaRPr lang="en-US" altLang="ja-JP" sz="1400" b="1" dirty="0">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FD98D35D-856E-4D22-942E-D70E0B4D61D7}"/>
              </a:ext>
            </a:extLst>
          </p:cNvPr>
          <p:cNvSpPr/>
          <p:nvPr/>
        </p:nvSpPr>
        <p:spPr bwMode="gray">
          <a:xfrm>
            <a:off x="2940079" y="10149443"/>
            <a:ext cx="1799289" cy="276999"/>
          </a:xfrm>
          <a:prstGeom prst="rect">
            <a:avLst/>
          </a:prstGeom>
          <a:solidFill>
            <a:schemeClr val="bg1"/>
          </a:solidFill>
          <a:ln>
            <a:solidFill>
              <a:schemeClr val="bg1">
                <a:lumMod val="50000"/>
              </a:schemeClr>
            </a:solidFill>
          </a:ln>
        </p:spPr>
        <p:txBody>
          <a:bodyPr wrap="square">
            <a:spAutoFit/>
          </a:bodyPr>
          <a:lstStyle/>
          <a:p>
            <a:pPr>
              <a:buClr>
                <a:srgbClr val="000000"/>
              </a:buClr>
              <a:buSzPct val="100000"/>
            </a:pPr>
            <a:r>
              <a:rPr lang="ja-JP" altLang="en-US" sz="1200" dirty="0">
                <a:solidFill>
                  <a:schemeClr val="tx2">
                    <a:lumMod val="75000"/>
                  </a:schemeClr>
                </a:solidFill>
                <a:latin typeface="Meiryo UI" panose="020B0604030504040204" pitchFamily="50" charset="-128"/>
                <a:ea typeface="Meiryo UI" panose="020B0604030504040204" pitchFamily="50" charset="-128"/>
              </a:rPr>
              <a:t>つながりんく　認知症</a:t>
            </a:r>
            <a:endParaRPr lang="ja-JP" altLang="en-US" sz="1200" dirty="0"/>
          </a:p>
        </p:txBody>
      </p:sp>
      <p:sp>
        <p:nvSpPr>
          <p:cNvPr id="58" name="正方形/長方形 57">
            <a:extLst>
              <a:ext uri="{FF2B5EF4-FFF2-40B4-BE49-F238E27FC236}">
                <a16:creationId xmlns:a16="http://schemas.microsoft.com/office/drawing/2014/main" id="{6AD91FE4-DF0C-4E48-A68B-881588DA8984}"/>
              </a:ext>
            </a:extLst>
          </p:cNvPr>
          <p:cNvSpPr/>
          <p:nvPr/>
        </p:nvSpPr>
        <p:spPr bwMode="gray">
          <a:xfrm>
            <a:off x="4774910" y="10149443"/>
            <a:ext cx="542789" cy="276999"/>
          </a:xfrm>
          <a:prstGeom prst="rect">
            <a:avLst/>
          </a:prstGeom>
          <a:solidFill>
            <a:schemeClr val="bg1">
              <a:lumMod val="50000"/>
            </a:schemeClr>
          </a:solidFill>
          <a:ln>
            <a:solidFill>
              <a:schemeClr val="bg1">
                <a:lumMod val="50000"/>
              </a:schemeClr>
            </a:solidFill>
          </a:ln>
        </p:spPr>
        <p:txBody>
          <a:bodyPr wrap="square">
            <a:spAutoFit/>
          </a:bodyPr>
          <a:lstStyle/>
          <a:p>
            <a:pPr algn="ctr">
              <a:buClr>
                <a:srgbClr val="000000"/>
              </a:buClr>
              <a:buSzPct val="100000"/>
            </a:pPr>
            <a:r>
              <a:rPr lang="ja-JP" altLang="en-US" sz="1200" b="1" dirty="0">
                <a:solidFill>
                  <a:schemeClr val="bg1"/>
                </a:solidFill>
                <a:latin typeface="Meiryo UI" panose="020B0604030504040204" pitchFamily="50" charset="-128"/>
                <a:ea typeface="Meiryo UI" panose="020B0604030504040204" pitchFamily="50" charset="-128"/>
              </a:rPr>
              <a:t>検索</a:t>
            </a:r>
            <a:endParaRPr lang="ja-JP" altLang="en-US" sz="1200" b="1" dirty="0">
              <a:solidFill>
                <a:schemeClr val="bg1"/>
              </a:solidFill>
            </a:endParaRPr>
          </a:p>
        </p:txBody>
      </p:sp>
      <p:pic>
        <p:nvPicPr>
          <p:cNvPr id="59" name="グラフィックス 58" descr="カーソル">
            <a:extLst>
              <a:ext uri="{FF2B5EF4-FFF2-40B4-BE49-F238E27FC236}">
                <a16:creationId xmlns:a16="http://schemas.microsoft.com/office/drawing/2014/main" id="{BEE1AE98-3E27-4260-9377-071CC973D9C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17664" y="10217712"/>
            <a:ext cx="200069" cy="200069"/>
          </a:xfrm>
          <a:prstGeom prst="rect">
            <a:avLst/>
          </a:prstGeom>
        </p:spPr>
      </p:pic>
      <p:sp>
        <p:nvSpPr>
          <p:cNvPr id="60" name="正方形/長方形 59">
            <a:extLst>
              <a:ext uri="{FF2B5EF4-FFF2-40B4-BE49-F238E27FC236}">
                <a16:creationId xmlns:a16="http://schemas.microsoft.com/office/drawing/2014/main" id="{84861227-4006-47FC-BCB6-F484C6F0C4BB}"/>
              </a:ext>
            </a:extLst>
          </p:cNvPr>
          <p:cNvSpPr/>
          <p:nvPr/>
        </p:nvSpPr>
        <p:spPr>
          <a:xfrm>
            <a:off x="179388" y="8817103"/>
            <a:ext cx="7200900" cy="321883"/>
          </a:xfrm>
          <a:prstGeom prst="rect">
            <a:avLst/>
          </a:prstGeom>
          <a:solidFill>
            <a:srgbClr val="FFFF00"/>
          </a:solidFill>
        </p:spPr>
        <p:txBody>
          <a:bodyPr wrap="square">
            <a:spAutoFit/>
          </a:bodyPr>
          <a:lstStyle/>
          <a:p>
            <a:pPr algn="ctr">
              <a:lnSpc>
                <a:spcPct val="120000"/>
              </a:lnSpc>
            </a:pPr>
            <a:r>
              <a:rPr lang="ja-JP" altLang="en-US" sz="1400" b="1" dirty="0">
                <a:latin typeface="Meiryo UI" panose="020B0604030504040204" pitchFamily="50" charset="-128"/>
                <a:ea typeface="Meiryo UI" panose="020B0604030504040204" pitchFamily="50" charset="-128"/>
              </a:rPr>
              <a:t>インターネットに繋がるパソコン</a:t>
            </a:r>
            <a:r>
              <a:rPr lang="ja-JP" altLang="en-US" sz="1050" b="1" dirty="0">
                <a:latin typeface="Meiryo UI" panose="020B0604030504040204" pitchFamily="50" charset="-128"/>
                <a:ea typeface="Meiryo UI" panose="020B0604030504040204" pitchFamily="50" charset="-128"/>
              </a:rPr>
              <a:t>（スマートフォン・タブレット可）</a:t>
            </a:r>
            <a:r>
              <a:rPr lang="ja-JP" altLang="en-US" sz="1400" b="1" dirty="0">
                <a:latin typeface="Meiryo UI" panose="020B0604030504040204" pitchFamily="50" charset="-128"/>
                <a:ea typeface="Meiryo UI" panose="020B0604030504040204" pitchFamily="50" charset="-128"/>
              </a:rPr>
              <a:t>があれば、どこでも受講できます。</a:t>
            </a:r>
            <a:endParaRPr lang="en-US" altLang="ja-JP" sz="1400" b="1" dirty="0">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154541FD-2102-4AB2-959D-99A6DEF89787}"/>
              </a:ext>
            </a:extLst>
          </p:cNvPr>
          <p:cNvSpPr/>
          <p:nvPr/>
        </p:nvSpPr>
        <p:spPr bwMode="gray">
          <a:xfrm>
            <a:off x="3403658" y="8163657"/>
            <a:ext cx="1799565" cy="461665"/>
          </a:xfrm>
          <a:prstGeom prst="rect">
            <a:avLst/>
          </a:prstGeom>
        </p:spPr>
        <p:txBody>
          <a:bodyPr wrap="square">
            <a:spAutoFit/>
          </a:bodyPr>
          <a:lstStyle/>
          <a:p>
            <a:r>
              <a:rPr lang="en-GB" altLang="ja-JP" sz="2400" b="1" dirty="0">
                <a:latin typeface="Meiryo UI" panose="020B0604030504040204" pitchFamily="50" charset="-128"/>
                <a:ea typeface="Meiryo UI" panose="020B0604030504040204" pitchFamily="50" charset="-128"/>
                <a:cs typeface="Meiryo UI" panose="020B0604030504040204" pitchFamily="50" charset="-128"/>
              </a:rPr>
              <a:t>3</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,000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税込</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endParaRPr lang="en-GB"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a:extLst>
              <a:ext uri="{FF2B5EF4-FFF2-40B4-BE49-F238E27FC236}">
                <a16:creationId xmlns:a16="http://schemas.microsoft.com/office/drawing/2014/main" id="{87F935C1-D541-4CE1-B5FD-FFE1E943A369}"/>
              </a:ext>
            </a:extLst>
          </p:cNvPr>
          <p:cNvSpPr/>
          <p:nvPr/>
        </p:nvSpPr>
        <p:spPr>
          <a:xfrm>
            <a:off x="2963082" y="8180878"/>
            <a:ext cx="440576" cy="440576"/>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938E0176-5D04-48BE-8498-3155350D63E1}"/>
              </a:ext>
            </a:extLst>
          </p:cNvPr>
          <p:cNvSpPr txBox="1"/>
          <p:nvPr/>
        </p:nvSpPr>
        <p:spPr>
          <a:xfrm>
            <a:off x="2937560" y="8273210"/>
            <a:ext cx="495454" cy="276999"/>
          </a:xfrm>
          <a:prstGeom prst="rect">
            <a:avLst/>
          </a:prstGeom>
          <a:noFill/>
        </p:spPr>
        <p:txBody>
          <a:bodyPr wrap="square" rtlCol="0">
            <a:spAutoFit/>
          </a:bodyPr>
          <a:lstStyle/>
          <a:p>
            <a:r>
              <a:rPr kumimoji="1" lang="ja-JP" altLang="en-US" sz="1200" b="1" dirty="0">
                <a:solidFill>
                  <a:schemeClr val="accent1">
                    <a:lumMod val="50000"/>
                  </a:schemeClr>
                </a:solidFill>
                <a:latin typeface="Meiryo UI" panose="020B0604030504040204" pitchFamily="50" charset="-128"/>
                <a:ea typeface="Meiryo UI" panose="020B0604030504040204" pitchFamily="50" charset="-128"/>
              </a:rPr>
              <a:t>一般</a:t>
            </a:r>
          </a:p>
        </p:txBody>
      </p:sp>
      <p:sp>
        <p:nvSpPr>
          <p:cNvPr id="64" name="正方形/長方形 63">
            <a:extLst>
              <a:ext uri="{FF2B5EF4-FFF2-40B4-BE49-F238E27FC236}">
                <a16:creationId xmlns:a16="http://schemas.microsoft.com/office/drawing/2014/main" id="{CFA27A53-456D-48D1-9F39-9F49AE904583}"/>
              </a:ext>
            </a:extLst>
          </p:cNvPr>
          <p:cNvSpPr/>
          <p:nvPr/>
        </p:nvSpPr>
        <p:spPr>
          <a:xfrm>
            <a:off x="5161867" y="8170618"/>
            <a:ext cx="440576" cy="44057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8E21ECA8-5B51-42EA-B0F6-5F75D1AB567D}"/>
              </a:ext>
            </a:extLst>
          </p:cNvPr>
          <p:cNvSpPr txBox="1"/>
          <p:nvPr/>
        </p:nvSpPr>
        <p:spPr>
          <a:xfrm>
            <a:off x="5148345" y="8230578"/>
            <a:ext cx="495454" cy="276999"/>
          </a:xfrm>
          <a:prstGeom prst="rect">
            <a:avLst/>
          </a:prstGeom>
          <a:noFill/>
        </p:spPr>
        <p:txBody>
          <a:bodyPr wrap="square" rtlCol="0">
            <a:spAutoFit/>
          </a:bodyPr>
          <a:lstStyle/>
          <a:p>
            <a:r>
              <a:rPr kumimoji="1" lang="ja-JP" altLang="en-US" sz="1200" b="1" dirty="0">
                <a:solidFill>
                  <a:schemeClr val="bg1"/>
                </a:solidFill>
                <a:latin typeface="Meiryo UI" panose="020B0604030504040204" pitchFamily="50" charset="-128"/>
                <a:ea typeface="Meiryo UI" panose="020B0604030504040204" pitchFamily="50" charset="-128"/>
              </a:rPr>
              <a:t>会員</a:t>
            </a:r>
          </a:p>
        </p:txBody>
      </p:sp>
      <p:sp>
        <p:nvSpPr>
          <p:cNvPr id="67" name="正方形/長方形 66">
            <a:extLst>
              <a:ext uri="{FF2B5EF4-FFF2-40B4-BE49-F238E27FC236}">
                <a16:creationId xmlns:a16="http://schemas.microsoft.com/office/drawing/2014/main" id="{872DD2BE-76ED-494A-A456-04E7D6B6954B}"/>
              </a:ext>
            </a:extLst>
          </p:cNvPr>
          <p:cNvSpPr/>
          <p:nvPr/>
        </p:nvSpPr>
        <p:spPr bwMode="gray">
          <a:xfrm>
            <a:off x="5633897" y="8163657"/>
            <a:ext cx="1799565"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無料</a:t>
            </a:r>
            <a:endParaRPr lang="en-GB"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a:extLst>
              <a:ext uri="{FF2B5EF4-FFF2-40B4-BE49-F238E27FC236}">
                <a16:creationId xmlns:a16="http://schemas.microsoft.com/office/drawing/2014/main" id="{E2B863EF-2655-4181-8762-9AA9EFC943D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53000" y="110794"/>
            <a:ext cx="894204" cy="255487"/>
          </a:xfrm>
          <a:prstGeom prst="rect">
            <a:avLst/>
          </a:prstGeom>
        </p:spPr>
      </p:pic>
      <p:pic>
        <p:nvPicPr>
          <p:cNvPr id="71" name="図 70">
            <a:extLst>
              <a:ext uri="{FF2B5EF4-FFF2-40B4-BE49-F238E27FC236}">
                <a16:creationId xmlns:a16="http://schemas.microsoft.com/office/drawing/2014/main" id="{4155F83B-9A99-42AA-9836-7188D0467C5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2771" y="4295246"/>
            <a:ext cx="1516281" cy="164212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テキスト ボックス 6"/>
          <p:cNvSpPr txBox="1"/>
          <p:nvPr/>
        </p:nvSpPr>
        <p:spPr>
          <a:xfrm>
            <a:off x="-22218" y="1736490"/>
            <a:ext cx="7329276" cy="646331"/>
          </a:xfrm>
          <a:prstGeom prst="rect">
            <a:avLst/>
          </a:prstGeom>
          <a:noFill/>
        </p:spPr>
        <p:txBody>
          <a:bodyPr wrap="square" lIns="91440" tIns="45720" rIns="91440" bIns="45720" rtlCol="0" anchor="t">
            <a:spAutoFit/>
          </a:bodyPr>
          <a:lstStyle/>
          <a:p>
            <a:r>
              <a:rPr kumimoji="1" lang="ja-JP" altLang="en-US" sz="3600" b="1">
                <a:solidFill>
                  <a:srgbClr val="0070C0"/>
                </a:solidFill>
                <a:latin typeface="UD デジタル 教科書体 NP-B"/>
                <a:ea typeface="UD デジタル 教科書体 NP-B"/>
              </a:rPr>
              <a:t>第6回　</a:t>
            </a:r>
          </a:p>
        </p:txBody>
      </p:sp>
      <p:pic>
        <p:nvPicPr>
          <p:cNvPr id="9" name="図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78573" y="9700361"/>
            <a:ext cx="802955" cy="802955"/>
          </a:xfrm>
          <a:prstGeom prst="rect">
            <a:avLst/>
          </a:prstGeom>
        </p:spPr>
      </p:pic>
      <p:sp>
        <p:nvSpPr>
          <p:cNvPr id="11" name="吹き出し: 角を丸めた四角形 10">
            <a:extLst>
              <a:ext uri="{FF2B5EF4-FFF2-40B4-BE49-F238E27FC236}">
                <a16:creationId xmlns:a16="http://schemas.microsoft.com/office/drawing/2014/main" id="{E4689761-F67B-4023-AA6C-9025FF9302FE}"/>
              </a:ext>
            </a:extLst>
          </p:cNvPr>
          <p:cNvSpPr/>
          <p:nvPr/>
        </p:nvSpPr>
        <p:spPr>
          <a:xfrm>
            <a:off x="2173698" y="5403327"/>
            <a:ext cx="5193428" cy="1674261"/>
          </a:xfrm>
          <a:prstGeom prst="wedgeRoundRectCallout">
            <a:avLst>
              <a:gd name="adj1" fmla="val -56995"/>
              <a:gd name="adj2" fmla="val 23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a:latin typeface="UD Digi Kyokasho N-B" panose="02020700000000000000" pitchFamily="17" charset="-128"/>
                <a:ea typeface="UD Digi Kyokasho N-B" panose="02020700000000000000" pitchFamily="17" charset="-128"/>
              </a:rPr>
              <a:t>★</a:t>
            </a:r>
            <a:r>
              <a:rPr kumimoji="1" lang="en-US" altLang="ja-JP" sz="1600" dirty="0">
                <a:latin typeface="UD Digi Kyokasho N-B" panose="02020700000000000000" pitchFamily="17" charset="-128"/>
                <a:ea typeface="UD Digi Kyokasho N-B" panose="02020700000000000000" pitchFamily="17" charset="-128"/>
              </a:rPr>
              <a:t>BPSD</a:t>
            </a:r>
            <a:r>
              <a:rPr kumimoji="1" lang="ja-JP" altLang="en-US" sz="1600" dirty="0">
                <a:latin typeface="UD Digi Kyokasho N-B" panose="02020700000000000000" pitchFamily="17" charset="-128"/>
                <a:ea typeface="UD Digi Kyokasho N-B" panose="02020700000000000000" pitchFamily="17" charset="-128"/>
              </a:rPr>
              <a:t>や生活障害のケアの引き出しは人によってさまざまです！</a:t>
            </a:r>
            <a:br>
              <a:rPr kumimoji="1" lang="en-US" altLang="ja-JP" sz="1600" dirty="0">
                <a:latin typeface="UD Digi Kyokasho N-B" panose="02020700000000000000" pitchFamily="17" charset="-128"/>
                <a:ea typeface="UD Digi Kyokasho N-B" panose="02020700000000000000" pitchFamily="17" charset="-128"/>
              </a:rPr>
            </a:br>
            <a:r>
              <a:rPr lang="ja-JP" altLang="en-US" sz="1600" dirty="0">
                <a:latin typeface="UD Digi Kyokasho NK-R" panose="02020400000000000000" pitchFamily="18" charset="-128"/>
                <a:ea typeface="UD Digi Kyokasho NK-R" panose="02020400000000000000" pitchFamily="18" charset="-128"/>
              </a:rPr>
              <a:t>→ほかの人のケアの仕方・エピソードって面白い。</a:t>
            </a:r>
            <a:br>
              <a:rPr kumimoji="1" lang="en-US" altLang="ja-JP" sz="1600" dirty="0">
                <a:latin typeface="UD Digi Kyokasho NK-R" panose="02020400000000000000" pitchFamily="18" charset="-128"/>
                <a:ea typeface="UD Digi Kyokasho NK-R" panose="02020400000000000000" pitchFamily="18" charset="-128"/>
              </a:rPr>
            </a:br>
            <a:r>
              <a:rPr lang="ja-JP" altLang="en-US" sz="1600" dirty="0">
                <a:latin typeface="UD Digi Kyokasho NK-R" panose="02020400000000000000" pitchFamily="18" charset="-128"/>
                <a:ea typeface="UD Digi Kyokasho NK-R" panose="02020400000000000000" pitchFamily="18" charset="-128"/>
              </a:rPr>
              <a:t>あるべき論でケアをするだけではなく、様々な取り組みをスプレッドシートで共有して</a:t>
            </a:r>
            <a:r>
              <a:rPr lang="ja-JP" altLang="en-US" sz="1600" dirty="0">
                <a:latin typeface="UD Digi Kyokasho N-B" panose="02020700000000000000" pitchFamily="17" charset="-128"/>
                <a:ea typeface="UD Digi Kyokasho N-B" panose="02020700000000000000" pitchFamily="17" charset="-128"/>
              </a:rPr>
              <a:t>オープンリソースの大辞典づくりを継続的に多くの人で実施しましょう！</a:t>
            </a:r>
            <a:endParaRPr kumimoji="1" lang="ja-JP" altLang="en-US" sz="1600" dirty="0"/>
          </a:p>
        </p:txBody>
      </p:sp>
      <p:pic>
        <p:nvPicPr>
          <p:cNvPr id="12" name="Picture 2" descr="つながりんく">
            <a:extLst>
              <a:ext uri="{FF2B5EF4-FFF2-40B4-BE49-F238E27FC236}">
                <a16:creationId xmlns:a16="http://schemas.microsoft.com/office/drawing/2014/main" id="{EBF79CAB-23FC-4A5B-A71B-D2FCDF42782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1084" y="1726415"/>
            <a:ext cx="1819275" cy="533400"/>
          </a:xfrm>
          <a:prstGeom prst="rect">
            <a:avLst/>
          </a:prstGeom>
          <a:noFill/>
          <a:extLst>
            <a:ext uri="{909E8E84-426E-40DD-AFC4-6F175D3DCCD1}">
              <a14:hiddenFill xmlns:a14="http://schemas.microsoft.com/office/drawing/2010/main">
                <a:solidFill>
                  <a:srgbClr val="FFFFFF"/>
                </a:solidFill>
              </a14:hiddenFill>
            </a:ext>
          </a:extLst>
        </p:spPr>
      </p:pic>
      <p:sp>
        <p:nvSpPr>
          <p:cNvPr id="46" name="吹き出し: 角を丸めた四角形 10">
            <a:extLst>
              <a:ext uri="{FF2B5EF4-FFF2-40B4-BE49-F238E27FC236}">
                <a16:creationId xmlns:a16="http://schemas.microsoft.com/office/drawing/2014/main" id="{E4689761-F67B-4023-AA6C-9025FF9302FE}"/>
              </a:ext>
            </a:extLst>
          </p:cNvPr>
          <p:cNvSpPr/>
          <p:nvPr/>
        </p:nvSpPr>
        <p:spPr>
          <a:xfrm>
            <a:off x="2173698" y="4041479"/>
            <a:ext cx="5193428" cy="1309258"/>
          </a:xfrm>
          <a:prstGeom prst="wedgeRoundRectCallout">
            <a:avLst>
              <a:gd name="adj1" fmla="val 29786"/>
              <a:gd name="adj2" fmla="val 4826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1600" dirty="0"/>
              <a:t>『</a:t>
            </a:r>
            <a:r>
              <a:rPr kumimoji="1" lang="ja-JP" altLang="en-US" sz="1600" dirty="0"/>
              <a:t>特定のリモコンだけが操作出来ない方がいました</a:t>
            </a:r>
            <a:r>
              <a:rPr kumimoji="1" lang="en-US" altLang="ja-JP" sz="1600" dirty="0"/>
              <a:t>』</a:t>
            </a:r>
          </a:p>
          <a:p>
            <a:r>
              <a:rPr kumimoji="1" lang="en-US" altLang="ja-JP" sz="1600" dirty="0"/>
              <a:t>『</a:t>
            </a:r>
            <a:r>
              <a:rPr kumimoji="1" lang="ja-JP" altLang="en-US" sz="1600" dirty="0"/>
              <a:t>送迎時「私は結構ですから皆さんで行って</a:t>
            </a:r>
            <a:r>
              <a:rPr kumimoji="1" lang="ja-JP" altLang="en-US" sz="1600" dirty="0" err="1"/>
              <a:t>らして</a:t>
            </a:r>
            <a:r>
              <a:rPr kumimoji="1" lang="ja-JP" altLang="en-US" sz="1600" dirty="0"/>
              <a:t>」と笑顔で車を降りない方への対応にスタッフ色々と思考錯誤しました</a:t>
            </a:r>
            <a:r>
              <a:rPr kumimoji="1" lang="en-US" altLang="ja-JP" sz="1600" dirty="0"/>
              <a:t>』</a:t>
            </a:r>
            <a:r>
              <a:rPr kumimoji="1" lang="ja-JP" altLang="en-US" dirty="0"/>
              <a:t>などなど。</a:t>
            </a:r>
            <a:endParaRPr kumimoji="1" lang="en-US" altLang="ja-JP" dirty="0"/>
          </a:p>
          <a:p>
            <a:r>
              <a:rPr kumimoji="1" lang="ja-JP" altLang="en-US" dirty="0"/>
              <a:t>皆さんの事例をだくさん聞く事が出来ます！</a:t>
            </a:r>
            <a:endParaRPr kumimoji="1" lang="en-US" altLang="ja-JP" sz="1600" dirty="0"/>
          </a:p>
        </p:txBody>
      </p:sp>
    </p:spTree>
    <p:extLst>
      <p:ext uri="{BB962C8B-B14F-4D97-AF65-F5344CB8AC3E}">
        <p14:creationId xmlns:p14="http://schemas.microsoft.com/office/powerpoint/2010/main" val="20348594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TotalTime>
  <Words>261</Words>
  <Application>Microsoft Office PowerPoint</Application>
  <PresentationFormat>ユーザー設定</PresentationFormat>
  <Paragraphs>37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win-ut</dc:creator>
  <cp:lastModifiedBy>糠信千代子</cp:lastModifiedBy>
  <cp:revision>196</cp:revision>
  <cp:lastPrinted>2020-03-31T08:54:32Z</cp:lastPrinted>
  <dcterms:created xsi:type="dcterms:W3CDTF">2017-02-13T10:08:05Z</dcterms:created>
  <dcterms:modified xsi:type="dcterms:W3CDTF">2021-08-31T07:07:14Z</dcterms:modified>
</cp:coreProperties>
</file>